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7"/>
  </p:notesMasterIdLst>
  <p:sldIdLst>
    <p:sldId id="256" r:id="rId2"/>
    <p:sldId id="257" r:id="rId3"/>
    <p:sldId id="260" r:id="rId4"/>
    <p:sldId id="271" r:id="rId5"/>
    <p:sldId id="267" r:id="rId6"/>
    <p:sldId id="297" r:id="rId7"/>
    <p:sldId id="259" r:id="rId8"/>
    <p:sldId id="296" r:id="rId9"/>
    <p:sldId id="298" r:id="rId10"/>
    <p:sldId id="300" r:id="rId11"/>
    <p:sldId id="299" r:id="rId12"/>
    <p:sldId id="301" r:id="rId13"/>
    <p:sldId id="304" r:id="rId14"/>
    <p:sldId id="302" r:id="rId15"/>
    <p:sldId id="303" r:id="rId16"/>
  </p:sldIdLst>
  <p:sldSz cx="9144000" cy="5143500" type="screen16x9"/>
  <p:notesSz cx="6858000" cy="9144000"/>
  <p:embeddedFontLst>
    <p:embeddedFont>
      <p:font typeface="Adobe Heiti Std R" panose="020B0400000000000000" pitchFamily="34" charset="-128"/>
      <p:regular r:id="rId18"/>
    </p:embeddedFont>
    <p:embeddedFont>
      <p:font typeface="Roboto Slab" pitchFamily="2" charset="0"/>
      <p:regular r:id="rId19"/>
      <p:bold r:id="rId20"/>
    </p:embeddedFont>
    <p:embeddedFont>
      <p:font typeface="Source Sans Pro" panose="020B0503030403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505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20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4752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068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83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500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623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228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dirty="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dirty="0">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auto_brake_system.pdf"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69111" y="1991850"/>
            <a:ext cx="9005777"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Automatic Brake System using Fuzzy Logic  </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4464725"/>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rPr>
              <a:t>Membership function of speed</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dirty="0"/>
          </a:p>
        </p:txBody>
      </p:sp>
      <p:pic>
        <p:nvPicPr>
          <p:cNvPr id="6" name="Image 5">
            <a:extLst>
              <a:ext uri="{FF2B5EF4-FFF2-40B4-BE49-F238E27FC236}">
                <a16:creationId xmlns:a16="http://schemas.microsoft.com/office/drawing/2014/main" id="{866CEFBD-0C35-EEAB-6B20-05087470FA1B}"/>
              </a:ext>
            </a:extLst>
          </p:cNvPr>
          <p:cNvPicPr>
            <a:picLocks noChangeAspect="1"/>
          </p:cNvPicPr>
          <p:nvPr/>
        </p:nvPicPr>
        <p:blipFill>
          <a:blip r:embed="rId3"/>
          <a:stretch>
            <a:fillRect/>
          </a:stretch>
        </p:blipFill>
        <p:spPr>
          <a:xfrm>
            <a:off x="872169" y="87414"/>
            <a:ext cx="7399661" cy="4536625"/>
          </a:xfrm>
          <a:prstGeom prst="rect">
            <a:avLst/>
          </a:prstGeom>
        </p:spPr>
      </p:pic>
    </p:spTree>
    <p:extLst>
      <p:ext uri="{BB962C8B-B14F-4D97-AF65-F5344CB8AC3E}">
        <p14:creationId xmlns:p14="http://schemas.microsoft.com/office/powerpoint/2010/main" val="1075815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3" name="Sous-titre 2">
            <a:extLst>
              <a:ext uri="{FF2B5EF4-FFF2-40B4-BE49-F238E27FC236}">
                <a16:creationId xmlns:a16="http://schemas.microsoft.com/office/drawing/2014/main" id="{82C39DD4-9547-4FEF-82ED-C8E38D538F62}"/>
              </a:ext>
            </a:extLst>
          </p:cNvPr>
          <p:cNvSpPr>
            <a:spLocks noGrp="1"/>
          </p:cNvSpPr>
          <p:nvPr>
            <p:ph type="subTitle" idx="1"/>
          </p:nvPr>
        </p:nvSpPr>
        <p:spPr>
          <a:xfrm>
            <a:off x="1440059" y="1086721"/>
            <a:ext cx="6964325" cy="784800"/>
          </a:xfrm>
        </p:spPr>
        <p:txBody>
          <a:bodyPr/>
          <a:lstStyle/>
          <a:p>
            <a:r>
              <a:rPr lang="en-US" sz="2400" dirty="0">
                <a:solidFill>
                  <a:schemeClr val="tx1"/>
                </a:solidFill>
              </a:rPr>
              <a:t>The output of our fuzzy system is the amount of brake force and is classified as follows: </a:t>
            </a:r>
          </a:p>
          <a:p>
            <a:pPr>
              <a:lnSpc>
                <a:spcPct val="150000"/>
              </a:lnSpc>
              <a:buFont typeface="Wingdings" panose="05000000000000000000" pitchFamily="2" charset="2"/>
              <a:buChar char="v"/>
            </a:pPr>
            <a:r>
              <a:rPr lang="en-US" sz="2400" b="1" dirty="0">
                <a:solidFill>
                  <a:srgbClr val="0070C0"/>
                </a:solidFill>
              </a:rPr>
              <a:t> Decrease brake force greatly (0-8 N) </a:t>
            </a:r>
          </a:p>
          <a:p>
            <a:pPr>
              <a:lnSpc>
                <a:spcPct val="150000"/>
              </a:lnSpc>
              <a:buFont typeface="Wingdings" panose="05000000000000000000" pitchFamily="2" charset="2"/>
              <a:buChar char="v"/>
            </a:pPr>
            <a:r>
              <a:rPr lang="en-US" sz="2400" b="1" dirty="0">
                <a:solidFill>
                  <a:srgbClr val="0070C0"/>
                </a:solidFill>
              </a:rPr>
              <a:t> Decrease brake force slightly (4-12 N) </a:t>
            </a:r>
          </a:p>
          <a:p>
            <a:pPr>
              <a:lnSpc>
                <a:spcPct val="150000"/>
              </a:lnSpc>
              <a:buFont typeface="Wingdings" panose="05000000000000000000" pitchFamily="2" charset="2"/>
              <a:buChar char="v"/>
            </a:pPr>
            <a:r>
              <a:rPr lang="en-US" sz="2400" b="1" dirty="0">
                <a:solidFill>
                  <a:srgbClr val="0070C0"/>
                </a:solidFill>
              </a:rPr>
              <a:t> No brake reaction (8-16 N)</a:t>
            </a:r>
          </a:p>
          <a:p>
            <a:pPr>
              <a:lnSpc>
                <a:spcPct val="150000"/>
              </a:lnSpc>
              <a:buFont typeface="Wingdings" panose="05000000000000000000" pitchFamily="2" charset="2"/>
              <a:buChar char="v"/>
            </a:pPr>
            <a:r>
              <a:rPr lang="en-US" sz="2400" b="1" dirty="0">
                <a:solidFill>
                  <a:srgbClr val="0070C0"/>
                </a:solidFill>
              </a:rPr>
              <a:t> Increase brake force slightly (12-20 N) </a:t>
            </a:r>
          </a:p>
          <a:p>
            <a:pPr>
              <a:lnSpc>
                <a:spcPct val="150000"/>
              </a:lnSpc>
              <a:buFont typeface="Wingdings" panose="05000000000000000000" pitchFamily="2" charset="2"/>
              <a:buChar char="v"/>
            </a:pPr>
            <a:r>
              <a:rPr lang="en-US" sz="2400" b="1" dirty="0">
                <a:solidFill>
                  <a:srgbClr val="0070C0"/>
                </a:solidFill>
              </a:rPr>
              <a:t> Increase brake force greatly (16 -24 N) </a:t>
            </a:r>
            <a:endParaRPr lang="fr-FR" sz="2400" b="1" dirty="0">
              <a:solidFill>
                <a:srgbClr val="0070C0"/>
              </a:solidFill>
            </a:endParaRPr>
          </a:p>
        </p:txBody>
      </p:sp>
    </p:spTree>
    <p:extLst>
      <p:ext uri="{BB962C8B-B14F-4D97-AF65-F5344CB8AC3E}">
        <p14:creationId xmlns:p14="http://schemas.microsoft.com/office/powerpoint/2010/main" val="207125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4464725"/>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rPr>
              <a:t>Membership function of brake_force_amount</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4" name="Image 3">
            <a:extLst>
              <a:ext uri="{FF2B5EF4-FFF2-40B4-BE49-F238E27FC236}">
                <a16:creationId xmlns:a16="http://schemas.microsoft.com/office/drawing/2014/main" id="{517F726C-4C34-A543-4B13-0FBA82708E88}"/>
              </a:ext>
            </a:extLst>
          </p:cNvPr>
          <p:cNvPicPr>
            <a:picLocks noChangeAspect="1"/>
          </p:cNvPicPr>
          <p:nvPr/>
        </p:nvPicPr>
        <p:blipFill>
          <a:blip r:embed="rId3"/>
          <a:stretch>
            <a:fillRect/>
          </a:stretch>
        </p:blipFill>
        <p:spPr>
          <a:xfrm>
            <a:off x="815014" y="68363"/>
            <a:ext cx="7513971" cy="4511071"/>
          </a:xfrm>
          <a:prstGeom prst="rect">
            <a:avLst/>
          </a:prstGeom>
        </p:spPr>
      </p:pic>
    </p:spTree>
    <p:extLst>
      <p:ext uri="{BB962C8B-B14F-4D97-AF65-F5344CB8AC3E}">
        <p14:creationId xmlns:p14="http://schemas.microsoft.com/office/powerpoint/2010/main" val="83695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1CA3087-612E-1A28-0D26-C04AF6ACB6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dirty="0"/>
          </a:p>
        </p:txBody>
      </p:sp>
      <p:graphicFrame>
        <p:nvGraphicFramePr>
          <p:cNvPr id="3" name="Tableau 3">
            <a:extLst>
              <a:ext uri="{FF2B5EF4-FFF2-40B4-BE49-F238E27FC236}">
                <a16:creationId xmlns:a16="http://schemas.microsoft.com/office/drawing/2014/main" id="{91504F28-31ED-6407-6C18-2032570E2761}"/>
              </a:ext>
            </a:extLst>
          </p:cNvPr>
          <p:cNvGraphicFramePr>
            <a:graphicFrameLocks noGrp="1"/>
          </p:cNvGraphicFramePr>
          <p:nvPr>
            <p:extLst>
              <p:ext uri="{D42A27DB-BD31-4B8C-83A1-F6EECF244321}">
                <p14:modId xmlns:p14="http://schemas.microsoft.com/office/powerpoint/2010/main" val="483431813"/>
              </p:ext>
            </p:extLst>
          </p:nvPr>
        </p:nvGraphicFramePr>
        <p:xfrm>
          <a:off x="1486828" y="520390"/>
          <a:ext cx="6170343" cy="4515234"/>
        </p:xfrm>
        <a:graphic>
          <a:graphicData uri="http://schemas.openxmlformats.org/drawingml/2006/table">
            <a:tbl>
              <a:tblPr firstRow="1" bandRow="1">
                <a:tableStyleId>{701FB10D-A61A-4DE4-8506-F670E7A89527}</a:tableStyleId>
              </a:tblPr>
              <a:tblGrid>
                <a:gridCol w="1178720">
                  <a:extLst>
                    <a:ext uri="{9D8B030D-6E8A-4147-A177-3AD203B41FA5}">
                      <a16:colId xmlns:a16="http://schemas.microsoft.com/office/drawing/2014/main" val="3315079445"/>
                    </a:ext>
                  </a:extLst>
                </a:gridCol>
                <a:gridCol w="758481">
                  <a:extLst>
                    <a:ext uri="{9D8B030D-6E8A-4147-A177-3AD203B41FA5}">
                      <a16:colId xmlns:a16="http://schemas.microsoft.com/office/drawing/2014/main" val="2500915196"/>
                    </a:ext>
                  </a:extLst>
                </a:gridCol>
                <a:gridCol w="1270967">
                  <a:extLst>
                    <a:ext uri="{9D8B030D-6E8A-4147-A177-3AD203B41FA5}">
                      <a16:colId xmlns:a16="http://schemas.microsoft.com/office/drawing/2014/main" val="3752480129"/>
                    </a:ext>
                  </a:extLst>
                </a:gridCol>
                <a:gridCol w="1417027">
                  <a:extLst>
                    <a:ext uri="{9D8B030D-6E8A-4147-A177-3AD203B41FA5}">
                      <a16:colId xmlns:a16="http://schemas.microsoft.com/office/drawing/2014/main" val="81593407"/>
                    </a:ext>
                  </a:extLst>
                </a:gridCol>
                <a:gridCol w="1545148">
                  <a:extLst>
                    <a:ext uri="{9D8B030D-6E8A-4147-A177-3AD203B41FA5}">
                      <a16:colId xmlns:a16="http://schemas.microsoft.com/office/drawing/2014/main" val="85228940"/>
                    </a:ext>
                  </a:extLst>
                </a:gridCol>
              </a:tblGrid>
              <a:tr h="383255">
                <a:tc gridSpan="3">
                  <a:txBody>
                    <a:bodyPr/>
                    <a:lstStyle/>
                    <a:p>
                      <a:pPr algn="ctr"/>
                      <a:r>
                        <a:rPr lang="fr-FR" sz="2000" dirty="0">
                          <a:solidFill>
                            <a:schemeClr val="accent6">
                              <a:lumMod val="50000"/>
                            </a:schemeClr>
                          </a:solidFill>
                        </a:rPr>
                        <a:t>If</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gridSpan="2">
                  <a:txBody>
                    <a:bodyPr/>
                    <a:lstStyle/>
                    <a:p>
                      <a:pPr algn="ctr"/>
                      <a:r>
                        <a:rPr lang="en-US" sz="2000" noProof="0" dirty="0">
                          <a:solidFill>
                            <a:schemeClr val="accent6">
                              <a:lumMod val="50000"/>
                            </a:schemeClr>
                          </a:solidFill>
                        </a:rPr>
                        <a:t>                 Then</a:t>
                      </a:r>
                      <a:r>
                        <a:rPr lang="fr-FR" dirty="0"/>
                        <a:t>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fr-FR" dirty="0"/>
                    </a:p>
                  </a:txBody>
                  <a:tcPr/>
                </a:tc>
                <a:extLst>
                  <a:ext uri="{0D108BD9-81ED-4DB2-BD59-A6C34878D82A}">
                    <a16:rowId xmlns:a16="http://schemas.microsoft.com/office/drawing/2014/main" val="4070361605"/>
                  </a:ext>
                </a:extLst>
              </a:tr>
              <a:tr h="374454">
                <a:tc gridSpan="3">
                  <a:txBody>
                    <a:bodyPr/>
                    <a:lstStyle/>
                    <a:p>
                      <a:pPr algn="ctr"/>
                      <a:r>
                        <a:rPr lang="fr-FR" dirty="0"/>
                        <a:t>Too close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400" dirty="0">
                          <a:solidFill>
                            <a:srgbClr val="080808"/>
                          </a:solidFill>
                        </a:rPr>
                        <a:t>Increase greatly </a:t>
                      </a:r>
                      <a:endParaRPr lang="fr-FR" dirty="0">
                        <a:solidFill>
                          <a:srgbClr val="080808"/>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7000708"/>
                  </a:ext>
                </a:extLst>
              </a:tr>
              <a:tr h="374454">
                <a:tc>
                  <a:txBody>
                    <a:bodyPr/>
                    <a:lstStyle/>
                    <a:p>
                      <a:pPr algn="ctr"/>
                      <a:r>
                        <a:rPr lang="fr-FR" dirty="0"/>
                        <a:t>Close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Too fast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400" dirty="0">
                          <a:solidFill>
                            <a:srgbClr val="080808"/>
                          </a:solidFill>
                        </a:rPr>
                        <a:t>Increase greatly </a:t>
                      </a:r>
                      <a:endParaRPr lang="fr-FR" dirty="0">
                        <a:solidFill>
                          <a:srgbClr val="080808"/>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32460592"/>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Close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Fast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Increase slightly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13050300"/>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Close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Optimum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Increase slightly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61064513"/>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Close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Slow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Increase slightly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28714886"/>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Close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Too slow</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No reaction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61914247"/>
                  </a:ext>
                </a:extLst>
              </a:tr>
              <a:tr h="374454">
                <a:tc>
                  <a:txBody>
                    <a:bodyPr/>
                    <a:lstStyle/>
                    <a:p>
                      <a:pPr algn="ctr"/>
                      <a:r>
                        <a:rPr lang="fr-FR" dirty="0"/>
                        <a:t>Far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Too fast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Increase slightly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82162503"/>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Far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Fast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No reaction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92289886"/>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Far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Optimum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No reaction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1001913"/>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Far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Slow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Decrease slightly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727623443"/>
                  </a:ext>
                </a:extLst>
              </a:tr>
              <a:tr h="374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t>Far </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accent6">
                              <a:lumMod val="50000"/>
                            </a:schemeClr>
                          </a:solidFill>
                        </a:rPr>
                        <a:t>And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fr-FR" dirty="0"/>
                        <a:t>Too slow</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fr-FR"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80808"/>
                          </a:solidFill>
                        </a:rPr>
                        <a:t>Decrease greatly </a:t>
                      </a:r>
                      <a:endParaRPr lang="fr-FR" dirty="0">
                        <a:solidFill>
                          <a:srgbClr val="080808"/>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06441737"/>
                  </a:ext>
                </a:extLst>
              </a:tr>
            </a:tbl>
          </a:graphicData>
        </a:graphic>
      </p:graphicFrame>
      <p:sp>
        <p:nvSpPr>
          <p:cNvPr id="4" name="Flèche : droite 3">
            <a:extLst>
              <a:ext uri="{FF2B5EF4-FFF2-40B4-BE49-F238E27FC236}">
                <a16:creationId xmlns:a16="http://schemas.microsoft.com/office/drawing/2014/main" id="{4B2D378C-9383-FF33-FE8D-4A181BC6C0E2}"/>
              </a:ext>
            </a:extLst>
          </p:cNvPr>
          <p:cNvSpPr/>
          <p:nvPr/>
        </p:nvSpPr>
        <p:spPr>
          <a:xfrm>
            <a:off x="4943707" y="900266"/>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Flèche : droite 5">
            <a:extLst>
              <a:ext uri="{FF2B5EF4-FFF2-40B4-BE49-F238E27FC236}">
                <a16:creationId xmlns:a16="http://schemas.microsoft.com/office/drawing/2014/main" id="{A57B63F5-1570-B143-8678-30E9432F1418}"/>
              </a:ext>
            </a:extLst>
          </p:cNvPr>
          <p:cNvSpPr/>
          <p:nvPr/>
        </p:nvSpPr>
        <p:spPr>
          <a:xfrm>
            <a:off x="4943707" y="1290577"/>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Flèche : droite 6">
            <a:extLst>
              <a:ext uri="{FF2B5EF4-FFF2-40B4-BE49-F238E27FC236}">
                <a16:creationId xmlns:a16="http://schemas.microsoft.com/office/drawing/2014/main" id="{C0EF63F9-F90B-FF18-15BF-EDF96E68D0A5}"/>
              </a:ext>
            </a:extLst>
          </p:cNvPr>
          <p:cNvSpPr/>
          <p:nvPr/>
        </p:nvSpPr>
        <p:spPr>
          <a:xfrm>
            <a:off x="4943707" y="1638257"/>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Flèche : droite 7">
            <a:extLst>
              <a:ext uri="{FF2B5EF4-FFF2-40B4-BE49-F238E27FC236}">
                <a16:creationId xmlns:a16="http://schemas.microsoft.com/office/drawing/2014/main" id="{709DD6BC-2C28-2348-4AA3-1365676A85D2}"/>
              </a:ext>
            </a:extLst>
          </p:cNvPr>
          <p:cNvSpPr/>
          <p:nvPr/>
        </p:nvSpPr>
        <p:spPr>
          <a:xfrm>
            <a:off x="4943707" y="2027367"/>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lèche : droite 8">
            <a:extLst>
              <a:ext uri="{FF2B5EF4-FFF2-40B4-BE49-F238E27FC236}">
                <a16:creationId xmlns:a16="http://schemas.microsoft.com/office/drawing/2014/main" id="{2D532736-57C5-A335-EC70-D26D4EE7C700}"/>
              </a:ext>
            </a:extLst>
          </p:cNvPr>
          <p:cNvSpPr/>
          <p:nvPr/>
        </p:nvSpPr>
        <p:spPr>
          <a:xfrm>
            <a:off x="4943707" y="2417678"/>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lèche : droite 9">
            <a:extLst>
              <a:ext uri="{FF2B5EF4-FFF2-40B4-BE49-F238E27FC236}">
                <a16:creationId xmlns:a16="http://schemas.microsoft.com/office/drawing/2014/main" id="{1A91B27F-6386-4E42-7D86-4FE4DBCF90F9}"/>
              </a:ext>
            </a:extLst>
          </p:cNvPr>
          <p:cNvSpPr/>
          <p:nvPr/>
        </p:nvSpPr>
        <p:spPr>
          <a:xfrm>
            <a:off x="4943707" y="2807989"/>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Flèche : droite 10">
            <a:extLst>
              <a:ext uri="{FF2B5EF4-FFF2-40B4-BE49-F238E27FC236}">
                <a16:creationId xmlns:a16="http://schemas.microsoft.com/office/drawing/2014/main" id="{AEDBB8F3-0056-28FD-BADD-0000AF80BDA6}"/>
              </a:ext>
            </a:extLst>
          </p:cNvPr>
          <p:cNvSpPr/>
          <p:nvPr/>
        </p:nvSpPr>
        <p:spPr>
          <a:xfrm>
            <a:off x="4943707" y="3227478"/>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Flèche : droite 11">
            <a:extLst>
              <a:ext uri="{FF2B5EF4-FFF2-40B4-BE49-F238E27FC236}">
                <a16:creationId xmlns:a16="http://schemas.microsoft.com/office/drawing/2014/main" id="{C46D68A9-4DCE-15F0-57A1-64C6FC7335BC}"/>
              </a:ext>
            </a:extLst>
          </p:cNvPr>
          <p:cNvSpPr/>
          <p:nvPr/>
        </p:nvSpPr>
        <p:spPr>
          <a:xfrm>
            <a:off x="4943707" y="3575158"/>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Flèche : droite 12">
            <a:extLst>
              <a:ext uri="{FF2B5EF4-FFF2-40B4-BE49-F238E27FC236}">
                <a16:creationId xmlns:a16="http://schemas.microsoft.com/office/drawing/2014/main" id="{8E2CC5B0-E3BB-4377-A132-4A121563CC79}"/>
              </a:ext>
            </a:extLst>
          </p:cNvPr>
          <p:cNvSpPr/>
          <p:nvPr/>
        </p:nvSpPr>
        <p:spPr>
          <a:xfrm>
            <a:off x="4943707" y="3962666"/>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Flèche : droite 13">
            <a:extLst>
              <a:ext uri="{FF2B5EF4-FFF2-40B4-BE49-F238E27FC236}">
                <a16:creationId xmlns:a16="http://schemas.microsoft.com/office/drawing/2014/main" id="{BD3250D1-8B81-61BB-163B-C9C55D1005C1}"/>
              </a:ext>
            </a:extLst>
          </p:cNvPr>
          <p:cNvSpPr/>
          <p:nvPr/>
        </p:nvSpPr>
        <p:spPr>
          <a:xfrm>
            <a:off x="4943707" y="4727326"/>
            <a:ext cx="817756" cy="111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èche : droite 15">
            <a:extLst>
              <a:ext uri="{FF2B5EF4-FFF2-40B4-BE49-F238E27FC236}">
                <a16:creationId xmlns:a16="http://schemas.microsoft.com/office/drawing/2014/main" id="{FFAB70F1-2717-7DD2-3846-28754B8D1785}"/>
              </a:ext>
            </a:extLst>
          </p:cNvPr>
          <p:cNvSpPr/>
          <p:nvPr/>
        </p:nvSpPr>
        <p:spPr>
          <a:xfrm>
            <a:off x="4943707" y="4348578"/>
            <a:ext cx="817756" cy="106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D409D7D5-8292-2F4A-5322-5806DA057B63}"/>
              </a:ext>
            </a:extLst>
          </p:cNvPr>
          <p:cNvSpPr txBox="1"/>
          <p:nvPr/>
        </p:nvSpPr>
        <p:spPr>
          <a:xfrm>
            <a:off x="2271131" y="130334"/>
            <a:ext cx="4601736" cy="400110"/>
          </a:xfrm>
          <a:prstGeom prst="rect">
            <a:avLst/>
          </a:prstGeom>
          <a:noFill/>
        </p:spPr>
        <p:txBody>
          <a:bodyPr wrap="square">
            <a:spAutoFit/>
          </a:bodyPr>
          <a:lstStyle/>
          <a:p>
            <a:pPr algn="ctr"/>
            <a:r>
              <a:rPr lang="fr-FR" sz="2000" b="1" dirty="0">
                <a:solidFill>
                  <a:schemeClr val="accent6">
                    <a:lumMod val="50000"/>
                  </a:schemeClr>
                </a:solidFill>
              </a:rPr>
              <a:t>Rule Base</a:t>
            </a:r>
          </a:p>
        </p:txBody>
      </p:sp>
    </p:spTree>
    <p:extLst>
      <p:ext uri="{BB962C8B-B14F-4D97-AF65-F5344CB8AC3E}">
        <p14:creationId xmlns:p14="http://schemas.microsoft.com/office/powerpoint/2010/main" val="1084338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4182899" y="276869"/>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000" dirty="0">
              <a:solidFill>
                <a:schemeClr val="accent4"/>
              </a:solidFill>
            </a:endParaRPr>
          </a:p>
          <a:p>
            <a:pPr marL="0" lvl="0" indent="0" algn="l" rtl="0">
              <a:spcBef>
                <a:spcPts val="0"/>
              </a:spcBef>
              <a:spcAft>
                <a:spcPts val="0"/>
              </a:spcAft>
              <a:buNone/>
            </a:pPr>
            <a:r>
              <a:rPr lang="fr-FR" dirty="0"/>
              <a:t>Defuzzification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4" name="Sous-titre 3">
            <a:extLst>
              <a:ext uri="{FF2B5EF4-FFF2-40B4-BE49-F238E27FC236}">
                <a16:creationId xmlns:a16="http://schemas.microsoft.com/office/drawing/2014/main" id="{4FB3F5B6-8039-445A-B373-4C81CA39527E}"/>
              </a:ext>
            </a:extLst>
          </p:cNvPr>
          <p:cNvSpPr>
            <a:spLocks noGrp="1"/>
          </p:cNvSpPr>
          <p:nvPr>
            <p:ph type="subTitle" idx="1"/>
          </p:nvPr>
        </p:nvSpPr>
        <p:spPr>
          <a:xfrm>
            <a:off x="887818" y="2031253"/>
            <a:ext cx="7368363" cy="2145279"/>
          </a:xfrm>
        </p:spPr>
        <p:txBody>
          <a:bodyPr/>
          <a:lstStyle/>
          <a:p>
            <a:pPr algn="ctr"/>
            <a:r>
              <a:rPr lang="en-US" dirty="0">
                <a:solidFill>
                  <a:schemeClr val="tx1"/>
                </a:solidFill>
              </a:rPr>
              <a:t>We used Mamadni inference engine which is the simplest one and to extract the crisp output we used a centroid method. </a:t>
            </a:r>
            <a:endParaRPr lang="fr-FR" dirty="0">
              <a:solidFill>
                <a:schemeClr val="tx1"/>
              </a:solidFill>
            </a:endParaRPr>
          </a:p>
        </p:txBody>
      </p:sp>
    </p:spTree>
    <p:extLst>
      <p:ext uri="{BB962C8B-B14F-4D97-AF65-F5344CB8AC3E}">
        <p14:creationId xmlns:p14="http://schemas.microsoft.com/office/powerpoint/2010/main" val="63477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1924493"/>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hlinkClick r:id="rId3" action="ppaction://hlinkfile"/>
              </a:rPr>
              <a:t>Julia code using Pluto.jl</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dirty="0"/>
          </a:p>
        </p:txBody>
      </p:sp>
    </p:spTree>
    <p:extLst>
      <p:ext uri="{BB962C8B-B14F-4D97-AF65-F5344CB8AC3E}">
        <p14:creationId xmlns:p14="http://schemas.microsoft.com/office/powerpoint/2010/main" val="400567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t>Overview</a:t>
            </a:r>
            <a:endParaRPr sz="3200" b="1" dirty="0"/>
          </a:p>
        </p:txBody>
      </p:sp>
      <p:sp>
        <p:nvSpPr>
          <p:cNvPr id="76" name="Google Shape;76;p13"/>
          <p:cNvSpPr txBox="1"/>
          <p:nvPr/>
        </p:nvSpPr>
        <p:spPr>
          <a:xfrm>
            <a:off x="573498" y="1114451"/>
            <a:ext cx="8219628" cy="980163"/>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2000" dirty="0"/>
              <a:t>Human judgment error may cause serious accidents due to inaccurate reaction time and time consumes to perform full braking. In many such cases, the main cause of such accidents is the distraction through driving and failure to react in such enough time. </a:t>
            </a:r>
          </a:p>
        </p:txBody>
      </p:sp>
      <p:sp>
        <p:nvSpPr>
          <p:cNvPr id="78" name="Google Shape;78;p13"/>
          <p:cNvSpPr txBox="1"/>
          <p:nvPr/>
        </p:nvSpPr>
        <p:spPr>
          <a:xfrm>
            <a:off x="573497" y="2571749"/>
            <a:ext cx="8219627" cy="1947087"/>
          </a:xfrm>
          <a:prstGeom prst="rect">
            <a:avLst/>
          </a:prstGeom>
          <a:noFill/>
          <a:ln>
            <a:noFill/>
          </a:ln>
        </p:spPr>
        <p:txBody>
          <a:bodyPr spcFirstLastPara="1" wrap="square" lIns="91425" tIns="91425" rIns="91425" bIns="91425" anchor="t" anchorCtr="0">
            <a:noAutofit/>
          </a:bodyPr>
          <a:lstStyle/>
          <a:p>
            <a:pPr algn="ctr">
              <a:spcBef>
                <a:spcPts val="1000"/>
              </a:spcBef>
            </a:pPr>
            <a:r>
              <a:rPr lang="en-US" sz="2000" b="1" dirty="0">
                <a:solidFill>
                  <a:schemeClr val="accent6">
                    <a:lumMod val="50000"/>
                  </a:schemeClr>
                </a:solidFill>
              </a:rPr>
              <a:t>Therefore</a:t>
            </a:r>
            <a:r>
              <a:rPr lang="en-US" sz="2000" dirty="0">
                <a:solidFill>
                  <a:schemeClr val="accent6">
                    <a:lumMod val="50000"/>
                  </a:schemeClr>
                </a:solidFill>
              </a:rPr>
              <a:t>, </a:t>
            </a:r>
            <a:r>
              <a:rPr lang="en-US" sz="2000" dirty="0"/>
              <a:t>auto brake system in vehicle will utilize both its speed sensor which measures the wheel speed and distance sensor which is based on ultrasonic waves to compute the safety distance between the vehicle and its neighbours by controlling the brake pressure force on the brake pedal.</a:t>
            </a:r>
            <a:endParaRPr lang="en-US" sz="2000" dirty="0">
              <a:solidFill>
                <a:srgbClr val="263238"/>
              </a:solidFill>
              <a:latin typeface="Source Sans Pro"/>
              <a:ea typeface="Source Sans Pro"/>
              <a:cs typeface="Source Sans Pro"/>
              <a:sym typeface="Source Sans Pro"/>
            </a:endParaRPr>
          </a:p>
          <a:p>
            <a:pPr marL="0" lvl="0" indent="0" algn="ctr" rtl="0">
              <a:spcBef>
                <a:spcPts val="1000"/>
              </a:spcBef>
              <a:spcAft>
                <a:spcPts val="0"/>
              </a:spcAft>
              <a:buNone/>
            </a:pPr>
            <a:endParaRPr sz="1200" dirty="0">
              <a:solidFill>
                <a:schemeClr val="accent2"/>
              </a:solidFill>
              <a:latin typeface="Source Sans Pro"/>
              <a:ea typeface="Source Sans Pro"/>
              <a:cs typeface="Source Sans Pro"/>
              <a:sym typeface="Source Sans Pro"/>
            </a:endParaRPr>
          </a:p>
          <a:p>
            <a:pPr marL="0" lvl="0" indent="0" algn="ctr"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899958" y="1649222"/>
            <a:ext cx="7343909"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200" dirty="0"/>
              <a:t>In this project, we design </a:t>
            </a:r>
            <a:r>
              <a:rPr lang="en-US" sz="3200" dirty="0">
                <a:solidFill>
                  <a:schemeClr val="accent6">
                    <a:lumMod val="50000"/>
                  </a:schemeClr>
                </a:solidFill>
              </a:rPr>
              <a:t>human free brake system</a:t>
            </a:r>
            <a:r>
              <a:rPr lang="en-US" sz="3200" dirty="0"/>
              <a:t> that maintains both the vehicle speed and inter-vehicle distance, to automatically decelerate the vehicle on urgent demands by controlling the brake force pressure.</a:t>
            </a:r>
            <a:endParaRPr sz="3200"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3517790"/>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b="1" dirty="0"/>
              <a:t>Simplified explanation of our proposed fuzzy controller </a:t>
            </a:r>
            <a:endParaRPr sz="2400" b="1" dirty="0"/>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pic>
        <p:nvPicPr>
          <p:cNvPr id="5" name="Image 4">
            <a:extLst>
              <a:ext uri="{FF2B5EF4-FFF2-40B4-BE49-F238E27FC236}">
                <a16:creationId xmlns:a16="http://schemas.microsoft.com/office/drawing/2014/main" id="{D3960E94-D927-4DC8-AA53-DC733F437F0B}"/>
              </a:ext>
            </a:extLst>
          </p:cNvPr>
          <p:cNvPicPr>
            <a:picLocks noChangeAspect="1"/>
          </p:cNvPicPr>
          <p:nvPr/>
        </p:nvPicPr>
        <p:blipFill>
          <a:blip r:embed="rId3"/>
          <a:stretch>
            <a:fillRect/>
          </a:stretch>
        </p:blipFill>
        <p:spPr>
          <a:xfrm flipH="1">
            <a:off x="-175659" y="1129060"/>
            <a:ext cx="4308008" cy="2453352"/>
          </a:xfrm>
          <a:prstGeom prst="rect">
            <a:avLst/>
          </a:prstGeom>
        </p:spPr>
      </p:pic>
      <p:pic>
        <p:nvPicPr>
          <p:cNvPr id="9" name="Image 8">
            <a:extLst>
              <a:ext uri="{FF2B5EF4-FFF2-40B4-BE49-F238E27FC236}">
                <a16:creationId xmlns:a16="http://schemas.microsoft.com/office/drawing/2014/main" id="{3073ACE8-058A-4F65-B3E2-8A7B5292A319}"/>
              </a:ext>
            </a:extLst>
          </p:cNvPr>
          <p:cNvPicPr>
            <a:picLocks noChangeAspect="1"/>
          </p:cNvPicPr>
          <p:nvPr/>
        </p:nvPicPr>
        <p:blipFill>
          <a:blip r:embed="rId3"/>
          <a:stretch>
            <a:fillRect/>
          </a:stretch>
        </p:blipFill>
        <p:spPr>
          <a:xfrm flipH="1">
            <a:off x="5151252" y="1129060"/>
            <a:ext cx="4308008" cy="2453352"/>
          </a:xfrm>
          <a:prstGeom prst="rect">
            <a:avLst/>
          </a:prstGeom>
        </p:spPr>
      </p:pic>
      <p:sp>
        <p:nvSpPr>
          <p:cNvPr id="7" name="Flèche : double flèche horizontale 6">
            <a:extLst>
              <a:ext uri="{FF2B5EF4-FFF2-40B4-BE49-F238E27FC236}">
                <a16:creationId xmlns:a16="http://schemas.microsoft.com/office/drawing/2014/main" id="{EC77DFDF-DF92-4EBF-A4E0-AEC46666B921}"/>
              </a:ext>
            </a:extLst>
          </p:cNvPr>
          <p:cNvSpPr/>
          <p:nvPr/>
        </p:nvSpPr>
        <p:spPr>
          <a:xfrm>
            <a:off x="3466903" y="2123853"/>
            <a:ext cx="2349795" cy="4678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3EA627A4-AACC-4538-9153-71D46CAFC928}"/>
              </a:ext>
            </a:extLst>
          </p:cNvPr>
          <p:cNvSpPr txBox="1"/>
          <p:nvPr/>
        </p:nvSpPr>
        <p:spPr>
          <a:xfrm>
            <a:off x="350874" y="1129060"/>
            <a:ext cx="3020335" cy="646331"/>
          </a:xfrm>
          <a:prstGeom prst="rect">
            <a:avLst/>
          </a:prstGeom>
          <a:noFill/>
        </p:spPr>
        <p:txBody>
          <a:bodyPr wrap="square" rtlCol="0">
            <a:spAutoFit/>
          </a:bodyPr>
          <a:lstStyle/>
          <a:p>
            <a:pPr algn="ctr"/>
            <a:r>
              <a:rPr lang="fr-FR" sz="1800" b="1" dirty="0">
                <a:solidFill>
                  <a:schemeClr val="accent6">
                    <a:lumMod val="10000"/>
                  </a:schemeClr>
                </a:solidFill>
              </a:rPr>
              <a:t>Fuzzy controller-based vehicale </a:t>
            </a:r>
          </a:p>
        </p:txBody>
      </p:sp>
      <p:sp>
        <p:nvSpPr>
          <p:cNvPr id="14" name="ZoneTexte 13">
            <a:extLst>
              <a:ext uri="{FF2B5EF4-FFF2-40B4-BE49-F238E27FC236}">
                <a16:creationId xmlns:a16="http://schemas.microsoft.com/office/drawing/2014/main" id="{9B7D309C-9EB9-4F2B-B13C-783BE5A5C8AF}"/>
              </a:ext>
            </a:extLst>
          </p:cNvPr>
          <p:cNvSpPr txBox="1"/>
          <p:nvPr/>
        </p:nvSpPr>
        <p:spPr>
          <a:xfrm>
            <a:off x="5816698" y="1170802"/>
            <a:ext cx="3020335" cy="369332"/>
          </a:xfrm>
          <a:prstGeom prst="rect">
            <a:avLst/>
          </a:prstGeom>
          <a:noFill/>
        </p:spPr>
        <p:txBody>
          <a:bodyPr wrap="square" rtlCol="0">
            <a:spAutoFit/>
          </a:bodyPr>
          <a:lstStyle/>
          <a:p>
            <a:pPr algn="ctr"/>
            <a:r>
              <a:rPr lang="fr-FR" sz="1800" b="1" dirty="0">
                <a:solidFill>
                  <a:schemeClr val="accent6">
                    <a:lumMod val="10000"/>
                  </a:schemeClr>
                </a:solidFill>
              </a:rPr>
              <a:t>Neighbour vehicale </a:t>
            </a:r>
          </a:p>
        </p:txBody>
      </p:sp>
      <p:sp>
        <p:nvSpPr>
          <p:cNvPr id="15" name="ZoneTexte 14">
            <a:extLst>
              <a:ext uri="{FF2B5EF4-FFF2-40B4-BE49-F238E27FC236}">
                <a16:creationId xmlns:a16="http://schemas.microsoft.com/office/drawing/2014/main" id="{D2DE7579-9088-4418-8950-AEE401FD2AC4}"/>
              </a:ext>
            </a:extLst>
          </p:cNvPr>
          <p:cNvSpPr txBox="1"/>
          <p:nvPr/>
        </p:nvSpPr>
        <p:spPr>
          <a:xfrm>
            <a:off x="3131632" y="1678821"/>
            <a:ext cx="3020335" cy="369332"/>
          </a:xfrm>
          <a:prstGeom prst="rect">
            <a:avLst/>
          </a:prstGeom>
          <a:noFill/>
        </p:spPr>
        <p:txBody>
          <a:bodyPr wrap="square" rtlCol="0">
            <a:spAutoFit/>
          </a:bodyPr>
          <a:lstStyle/>
          <a:p>
            <a:pPr algn="ctr"/>
            <a:r>
              <a:rPr lang="fr-FR" sz="1800" b="1" dirty="0">
                <a:solidFill>
                  <a:schemeClr val="accent6">
                    <a:lumMod val="10000"/>
                  </a:schemeClr>
                </a:solidFill>
              </a:rPr>
              <a:t>Distance = d 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INPUT-OUTPUT OF FUZZY LOGIC SYSTEM</a:t>
            </a:r>
            <a:endParaRPr dirty="0"/>
          </a:p>
        </p:txBody>
      </p:sp>
      <p:sp>
        <p:nvSpPr>
          <p:cNvPr id="169" name="Google Shape;169;p23"/>
          <p:cNvSpPr/>
          <p:nvPr/>
        </p:nvSpPr>
        <p:spPr>
          <a:xfrm>
            <a:off x="544920" y="2041898"/>
            <a:ext cx="2647507"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the inter-distance is based on </a:t>
            </a:r>
            <a:r>
              <a:rPr lang="en-US" sz="2400" b="1" dirty="0">
                <a:solidFill>
                  <a:srgbClr val="0070C0"/>
                </a:solidFill>
              </a:rPr>
              <a:t>ultra-sonic sensor</a:t>
            </a:r>
            <a:endParaRPr sz="1800" b="1" dirty="0">
              <a:solidFill>
                <a:srgbClr val="0070C0"/>
              </a:solidFill>
              <a:latin typeface="Source Sans Pro"/>
              <a:ea typeface="Source Sans Pro"/>
              <a:cs typeface="Source Sans Pro"/>
              <a:sym typeface="Source Sans Pro"/>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7" name="Google Shape;169;p23">
            <a:extLst>
              <a:ext uri="{FF2B5EF4-FFF2-40B4-BE49-F238E27FC236}">
                <a16:creationId xmlns:a16="http://schemas.microsoft.com/office/drawing/2014/main" id="{027F8707-E1CE-4C77-B20F-EB79902ED403}"/>
              </a:ext>
            </a:extLst>
          </p:cNvPr>
          <p:cNvSpPr/>
          <p:nvPr/>
        </p:nvSpPr>
        <p:spPr>
          <a:xfrm>
            <a:off x="3490140" y="2037264"/>
            <a:ext cx="2647507"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t>speed is based on </a:t>
            </a:r>
            <a:r>
              <a:rPr lang="fr-FR" sz="2400" b="1" dirty="0">
                <a:solidFill>
                  <a:srgbClr val="0070C0"/>
                </a:solidFill>
              </a:rPr>
              <a:t>speed sensor</a:t>
            </a:r>
            <a:endParaRPr sz="2400" b="1" dirty="0">
              <a:solidFill>
                <a:srgbClr val="0070C0"/>
              </a:solidFill>
              <a:latin typeface="Source Sans Pro"/>
              <a:ea typeface="Source Sans Pro"/>
              <a:cs typeface="Source Sans Pro"/>
              <a:sym typeface="Source Sans Pro"/>
            </a:endParaRPr>
          </a:p>
        </p:txBody>
      </p:sp>
      <p:cxnSp>
        <p:nvCxnSpPr>
          <p:cNvPr id="5" name="Connecteur : en angle 4">
            <a:extLst>
              <a:ext uri="{FF2B5EF4-FFF2-40B4-BE49-F238E27FC236}">
                <a16:creationId xmlns:a16="http://schemas.microsoft.com/office/drawing/2014/main" id="{EEC1873A-5A16-4606-982E-E452E963BC1F}"/>
              </a:ext>
            </a:extLst>
          </p:cNvPr>
          <p:cNvCxnSpPr>
            <a:cxnSpLocks/>
          </p:cNvCxnSpPr>
          <p:nvPr/>
        </p:nvCxnSpPr>
        <p:spPr>
          <a:xfrm rot="16200000" flipH="1" flipV="1">
            <a:off x="3291868" y="549388"/>
            <a:ext cx="12000" cy="2987751"/>
          </a:xfrm>
          <a:prstGeom prst="bentConnector3">
            <a:avLst>
              <a:gd name="adj1" fmla="val -358849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6F34762-A778-492B-8CE5-57C19692E6C7}"/>
              </a:ext>
            </a:extLst>
          </p:cNvPr>
          <p:cNvSpPr txBox="1"/>
          <p:nvPr/>
        </p:nvSpPr>
        <p:spPr>
          <a:xfrm>
            <a:off x="2792821" y="1196323"/>
            <a:ext cx="1010093" cy="338554"/>
          </a:xfrm>
          <a:prstGeom prst="rect">
            <a:avLst/>
          </a:prstGeom>
          <a:noFill/>
        </p:spPr>
        <p:txBody>
          <a:bodyPr wrap="square" rtlCol="0">
            <a:spAutoFit/>
          </a:bodyPr>
          <a:lstStyle/>
          <a:p>
            <a:pPr algn="ctr"/>
            <a:r>
              <a:rPr lang="fr-FR" sz="1600" b="1" dirty="0">
                <a:solidFill>
                  <a:srgbClr val="0070C0"/>
                </a:solidFill>
                <a:latin typeface="Adobe Heiti Std R" panose="020B0400000000000000" pitchFamily="34" charset="-128"/>
                <a:ea typeface="Adobe Heiti Std R" panose="020B0400000000000000" pitchFamily="34" charset="-128"/>
              </a:rPr>
              <a:t>2 inputs</a:t>
            </a:r>
          </a:p>
        </p:txBody>
      </p:sp>
      <p:sp>
        <p:nvSpPr>
          <p:cNvPr id="16" name="Google Shape;169;p23">
            <a:extLst>
              <a:ext uri="{FF2B5EF4-FFF2-40B4-BE49-F238E27FC236}">
                <a16:creationId xmlns:a16="http://schemas.microsoft.com/office/drawing/2014/main" id="{8961893E-8A1D-4AE4-B87D-4C0EB1B7DCA2}"/>
              </a:ext>
            </a:extLst>
          </p:cNvPr>
          <p:cNvSpPr/>
          <p:nvPr/>
        </p:nvSpPr>
        <p:spPr>
          <a:xfrm>
            <a:off x="6435360" y="2037263"/>
            <a:ext cx="2647507"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The output of our fuzzy proposed controller is </a:t>
            </a:r>
            <a:r>
              <a:rPr lang="en-US" sz="2000" b="1" dirty="0">
                <a:solidFill>
                  <a:srgbClr val="0070C0"/>
                </a:solidFill>
              </a:rPr>
              <a:t>brake force pressure</a:t>
            </a:r>
            <a:endParaRPr sz="2000" b="1" dirty="0">
              <a:solidFill>
                <a:srgbClr val="0070C0"/>
              </a:solidFill>
              <a:latin typeface="Source Sans Pro"/>
              <a:ea typeface="Source Sans Pro"/>
              <a:cs typeface="Source Sans Pro"/>
              <a:sym typeface="Source Sans Pro"/>
            </a:endParaRPr>
          </a:p>
        </p:txBody>
      </p:sp>
      <p:sp>
        <p:nvSpPr>
          <p:cNvPr id="17" name="ZoneTexte 16">
            <a:extLst>
              <a:ext uri="{FF2B5EF4-FFF2-40B4-BE49-F238E27FC236}">
                <a16:creationId xmlns:a16="http://schemas.microsoft.com/office/drawing/2014/main" id="{6B71DDC8-55E6-46E7-B3C9-70A3CD379E2F}"/>
              </a:ext>
            </a:extLst>
          </p:cNvPr>
          <p:cNvSpPr txBox="1"/>
          <p:nvPr/>
        </p:nvSpPr>
        <p:spPr>
          <a:xfrm>
            <a:off x="7188498" y="1208462"/>
            <a:ext cx="1141229" cy="338554"/>
          </a:xfrm>
          <a:prstGeom prst="rect">
            <a:avLst/>
          </a:prstGeom>
          <a:noFill/>
        </p:spPr>
        <p:txBody>
          <a:bodyPr wrap="square" rtlCol="0">
            <a:spAutoFit/>
          </a:bodyPr>
          <a:lstStyle/>
          <a:p>
            <a:pPr algn="ctr"/>
            <a:r>
              <a:rPr lang="fr-FR" sz="1600" b="1" dirty="0">
                <a:solidFill>
                  <a:srgbClr val="0070C0"/>
                </a:solidFill>
                <a:latin typeface="Adobe Heiti Std R" panose="020B0400000000000000" pitchFamily="34" charset="-128"/>
                <a:ea typeface="Adobe Heiti Std R" panose="020B0400000000000000" pitchFamily="34" charset="-128"/>
              </a:rPr>
              <a:t>1 output</a:t>
            </a:r>
          </a:p>
        </p:txBody>
      </p:sp>
      <p:cxnSp>
        <p:nvCxnSpPr>
          <p:cNvPr id="18" name="Connecteur droit avec flèche 17">
            <a:extLst>
              <a:ext uri="{FF2B5EF4-FFF2-40B4-BE49-F238E27FC236}">
                <a16:creationId xmlns:a16="http://schemas.microsoft.com/office/drawing/2014/main" id="{89456C1C-251D-4D8A-93BC-5DA7CE58E9CF}"/>
              </a:ext>
            </a:extLst>
          </p:cNvPr>
          <p:cNvCxnSpPr>
            <a:cxnSpLocks/>
          </p:cNvCxnSpPr>
          <p:nvPr/>
        </p:nvCxnSpPr>
        <p:spPr>
          <a:xfrm>
            <a:off x="7759113" y="1542243"/>
            <a:ext cx="1" cy="5070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7" name="ZoneTexte 6">
            <a:extLst>
              <a:ext uri="{FF2B5EF4-FFF2-40B4-BE49-F238E27FC236}">
                <a16:creationId xmlns:a16="http://schemas.microsoft.com/office/drawing/2014/main" id="{C1D1416B-071F-4FC6-9058-656C4C3BC553}"/>
              </a:ext>
            </a:extLst>
          </p:cNvPr>
          <p:cNvSpPr txBox="1"/>
          <p:nvPr/>
        </p:nvSpPr>
        <p:spPr>
          <a:xfrm>
            <a:off x="2275368" y="246481"/>
            <a:ext cx="4593264" cy="523220"/>
          </a:xfrm>
          <a:prstGeom prst="rect">
            <a:avLst/>
          </a:prstGeom>
          <a:noFill/>
        </p:spPr>
        <p:txBody>
          <a:bodyPr wrap="square">
            <a:spAutoFit/>
          </a:bodyPr>
          <a:lstStyle/>
          <a:p>
            <a:pPr algn="ctr"/>
            <a:r>
              <a:rPr lang="fr-FR" sz="2800" dirty="0">
                <a:solidFill>
                  <a:srgbClr val="0070C0"/>
                </a:solidFill>
                <a:latin typeface="Adobe Heiti Std R" panose="020B0400000000000000" pitchFamily="34" charset="-128"/>
                <a:ea typeface="Adobe Heiti Std R" panose="020B0400000000000000" pitchFamily="34" charset="-128"/>
              </a:rPr>
              <a:t>DESIGN STRUCTURE</a:t>
            </a:r>
          </a:p>
        </p:txBody>
      </p:sp>
      <p:pic>
        <p:nvPicPr>
          <p:cNvPr id="4" name="Image 3">
            <a:extLst>
              <a:ext uri="{FF2B5EF4-FFF2-40B4-BE49-F238E27FC236}">
                <a16:creationId xmlns:a16="http://schemas.microsoft.com/office/drawing/2014/main" id="{3B687056-A408-4F57-9D92-9795B6273334}"/>
              </a:ext>
            </a:extLst>
          </p:cNvPr>
          <p:cNvPicPr>
            <a:picLocks noChangeAspect="1"/>
          </p:cNvPicPr>
          <p:nvPr/>
        </p:nvPicPr>
        <p:blipFill>
          <a:blip r:embed="rId3"/>
          <a:stretch>
            <a:fillRect/>
          </a:stretch>
        </p:blipFill>
        <p:spPr>
          <a:xfrm>
            <a:off x="538813" y="3840931"/>
            <a:ext cx="2000688" cy="1243584"/>
          </a:xfrm>
          <a:prstGeom prst="rect">
            <a:avLst/>
          </a:prstGeom>
        </p:spPr>
      </p:pic>
      <p:pic>
        <p:nvPicPr>
          <p:cNvPr id="8" name="Image 7">
            <a:extLst>
              <a:ext uri="{FF2B5EF4-FFF2-40B4-BE49-F238E27FC236}">
                <a16:creationId xmlns:a16="http://schemas.microsoft.com/office/drawing/2014/main" id="{7AB830C4-2EF9-407E-BE6A-E08ED6740A7C}"/>
              </a:ext>
            </a:extLst>
          </p:cNvPr>
          <p:cNvPicPr>
            <a:picLocks noChangeAspect="1"/>
          </p:cNvPicPr>
          <p:nvPr/>
        </p:nvPicPr>
        <p:blipFill>
          <a:blip r:embed="rId4"/>
          <a:stretch>
            <a:fillRect/>
          </a:stretch>
        </p:blipFill>
        <p:spPr>
          <a:xfrm>
            <a:off x="538813" y="1664120"/>
            <a:ext cx="2000688" cy="1243584"/>
          </a:xfrm>
          <a:prstGeom prst="rect">
            <a:avLst/>
          </a:prstGeom>
        </p:spPr>
      </p:pic>
      <p:pic>
        <p:nvPicPr>
          <p:cNvPr id="10" name="Image 9">
            <a:extLst>
              <a:ext uri="{FF2B5EF4-FFF2-40B4-BE49-F238E27FC236}">
                <a16:creationId xmlns:a16="http://schemas.microsoft.com/office/drawing/2014/main" id="{9F842B83-6491-499B-A888-124ED92DA6F8}"/>
              </a:ext>
            </a:extLst>
          </p:cNvPr>
          <p:cNvPicPr>
            <a:picLocks noChangeAspect="1"/>
          </p:cNvPicPr>
          <p:nvPr/>
        </p:nvPicPr>
        <p:blipFill>
          <a:blip r:embed="rId5"/>
          <a:stretch>
            <a:fillRect/>
          </a:stretch>
        </p:blipFill>
        <p:spPr>
          <a:xfrm>
            <a:off x="3844210" y="3840930"/>
            <a:ext cx="1886203" cy="1243585"/>
          </a:xfrm>
          <a:prstGeom prst="rect">
            <a:avLst/>
          </a:prstGeom>
        </p:spPr>
      </p:pic>
      <p:pic>
        <p:nvPicPr>
          <p:cNvPr id="12" name="Image 11">
            <a:extLst>
              <a:ext uri="{FF2B5EF4-FFF2-40B4-BE49-F238E27FC236}">
                <a16:creationId xmlns:a16="http://schemas.microsoft.com/office/drawing/2014/main" id="{A9D527C8-8E1E-456E-BE2C-727DC4D4FD82}"/>
              </a:ext>
            </a:extLst>
          </p:cNvPr>
          <p:cNvPicPr>
            <a:picLocks noChangeAspect="1"/>
          </p:cNvPicPr>
          <p:nvPr/>
        </p:nvPicPr>
        <p:blipFill>
          <a:blip r:embed="rId6"/>
          <a:stretch>
            <a:fillRect/>
          </a:stretch>
        </p:blipFill>
        <p:spPr>
          <a:xfrm>
            <a:off x="7376666" y="1265361"/>
            <a:ext cx="1477592" cy="1892455"/>
          </a:xfrm>
          <a:prstGeom prst="rect">
            <a:avLst/>
          </a:prstGeom>
        </p:spPr>
      </p:pic>
      <p:sp>
        <p:nvSpPr>
          <p:cNvPr id="13" name="ZoneTexte 12">
            <a:extLst>
              <a:ext uri="{FF2B5EF4-FFF2-40B4-BE49-F238E27FC236}">
                <a16:creationId xmlns:a16="http://schemas.microsoft.com/office/drawing/2014/main" id="{5BBA75C8-D038-44D3-A502-448F72C5B349}"/>
              </a:ext>
            </a:extLst>
          </p:cNvPr>
          <p:cNvSpPr txBox="1"/>
          <p:nvPr/>
        </p:nvSpPr>
        <p:spPr>
          <a:xfrm>
            <a:off x="538813" y="1259787"/>
            <a:ext cx="2000688" cy="307777"/>
          </a:xfrm>
          <a:prstGeom prst="rect">
            <a:avLst/>
          </a:prstGeom>
          <a:noFill/>
          <a:ln w="38100">
            <a:solidFill>
              <a:srgbClr val="FFC000"/>
            </a:solidFill>
          </a:ln>
        </p:spPr>
        <p:txBody>
          <a:bodyPr wrap="square" rtlCol="0">
            <a:spAutoFit/>
          </a:bodyPr>
          <a:lstStyle/>
          <a:p>
            <a:pPr algn="ctr"/>
            <a:r>
              <a:rPr lang="fr-FR" dirty="0"/>
              <a:t>DISTANCE</a:t>
            </a:r>
          </a:p>
        </p:txBody>
      </p:sp>
      <p:sp>
        <p:nvSpPr>
          <p:cNvPr id="17" name="ZoneTexte 16">
            <a:extLst>
              <a:ext uri="{FF2B5EF4-FFF2-40B4-BE49-F238E27FC236}">
                <a16:creationId xmlns:a16="http://schemas.microsoft.com/office/drawing/2014/main" id="{2CDFB834-979F-4E53-8317-97A0D4014290}"/>
              </a:ext>
            </a:extLst>
          </p:cNvPr>
          <p:cNvSpPr txBox="1"/>
          <p:nvPr/>
        </p:nvSpPr>
        <p:spPr>
          <a:xfrm>
            <a:off x="538813" y="3404736"/>
            <a:ext cx="2000688" cy="307777"/>
          </a:xfrm>
          <a:prstGeom prst="rect">
            <a:avLst/>
          </a:prstGeom>
          <a:noFill/>
          <a:ln w="38100">
            <a:solidFill>
              <a:srgbClr val="FFC000"/>
            </a:solidFill>
          </a:ln>
        </p:spPr>
        <p:txBody>
          <a:bodyPr wrap="square" rtlCol="0">
            <a:spAutoFit/>
          </a:bodyPr>
          <a:lstStyle/>
          <a:p>
            <a:pPr algn="ctr"/>
            <a:r>
              <a:rPr lang="fr-FR" dirty="0"/>
              <a:t>CAR SPEED</a:t>
            </a:r>
          </a:p>
        </p:txBody>
      </p:sp>
      <p:sp>
        <p:nvSpPr>
          <p:cNvPr id="18" name="ZoneTexte 17">
            <a:extLst>
              <a:ext uri="{FF2B5EF4-FFF2-40B4-BE49-F238E27FC236}">
                <a16:creationId xmlns:a16="http://schemas.microsoft.com/office/drawing/2014/main" id="{2CB995C5-77FB-4C00-88A7-C8AF2FAEC927}"/>
              </a:ext>
            </a:extLst>
          </p:cNvPr>
          <p:cNvSpPr txBox="1"/>
          <p:nvPr/>
        </p:nvSpPr>
        <p:spPr>
          <a:xfrm>
            <a:off x="3729726" y="3196244"/>
            <a:ext cx="2000688" cy="523220"/>
          </a:xfrm>
          <a:prstGeom prst="rect">
            <a:avLst/>
          </a:prstGeom>
          <a:noFill/>
          <a:ln w="38100">
            <a:solidFill>
              <a:srgbClr val="FFC000"/>
            </a:solidFill>
          </a:ln>
        </p:spPr>
        <p:txBody>
          <a:bodyPr wrap="square" rtlCol="0">
            <a:spAutoFit/>
          </a:bodyPr>
          <a:lstStyle/>
          <a:p>
            <a:pPr algn="ctr"/>
            <a:r>
              <a:rPr lang="fr-FR" dirty="0"/>
              <a:t>INFERENCE ENGINE</a:t>
            </a:r>
          </a:p>
          <a:p>
            <a:pPr algn="ctr"/>
            <a:r>
              <a:rPr lang="fr-FR" dirty="0"/>
              <a:t>MAMDANI </a:t>
            </a:r>
          </a:p>
        </p:txBody>
      </p:sp>
      <p:sp>
        <p:nvSpPr>
          <p:cNvPr id="19" name="ZoneTexte 18">
            <a:extLst>
              <a:ext uri="{FF2B5EF4-FFF2-40B4-BE49-F238E27FC236}">
                <a16:creationId xmlns:a16="http://schemas.microsoft.com/office/drawing/2014/main" id="{FBEB6800-1BB9-44DA-8F07-55D13CD0D7FE}"/>
              </a:ext>
            </a:extLst>
          </p:cNvPr>
          <p:cNvSpPr txBox="1"/>
          <p:nvPr/>
        </p:nvSpPr>
        <p:spPr>
          <a:xfrm>
            <a:off x="7216128" y="3196244"/>
            <a:ext cx="1798669" cy="954107"/>
          </a:xfrm>
          <a:prstGeom prst="rect">
            <a:avLst/>
          </a:prstGeom>
          <a:noFill/>
          <a:ln w="38100">
            <a:solidFill>
              <a:srgbClr val="FFC000"/>
            </a:solidFill>
          </a:ln>
        </p:spPr>
        <p:txBody>
          <a:bodyPr wrap="square" rtlCol="0">
            <a:spAutoFit/>
          </a:bodyPr>
          <a:lstStyle/>
          <a:p>
            <a:pPr algn="ctr"/>
            <a:r>
              <a:rPr lang="fr-FR" dirty="0"/>
              <a:t>BRAKE FORCE AMOUNT DEFUZZIFICATION</a:t>
            </a:r>
          </a:p>
          <a:p>
            <a:pPr algn="ctr"/>
            <a:r>
              <a:rPr lang="fr-FR" dirty="0"/>
              <a:t>(CENTROID)</a:t>
            </a:r>
          </a:p>
        </p:txBody>
      </p:sp>
      <p:sp>
        <p:nvSpPr>
          <p:cNvPr id="14" name="Flèche : droite 13">
            <a:extLst>
              <a:ext uri="{FF2B5EF4-FFF2-40B4-BE49-F238E27FC236}">
                <a16:creationId xmlns:a16="http://schemas.microsoft.com/office/drawing/2014/main" id="{FA51BFB9-284A-4010-A709-458DEEEF45A4}"/>
              </a:ext>
            </a:extLst>
          </p:cNvPr>
          <p:cNvSpPr/>
          <p:nvPr/>
        </p:nvSpPr>
        <p:spPr>
          <a:xfrm rot="2243675">
            <a:off x="2581175" y="2847880"/>
            <a:ext cx="1164119" cy="30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Flèche : droite 20">
            <a:extLst>
              <a:ext uri="{FF2B5EF4-FFF2-40B4-BE49-F238E27FC236}">
                <a16:creationId xmlns:a16="http://schemas.microsoft.com/office/drawing/2014/main" id="{FF98BC81-C5F0-4DC4-8FB3-23D72ED7FE9E}"/>
              </a:ext>
            </a:extLst>
          </p:cNvPr>
          <p:cNvSpPr/>
          <p:nvPr/>
        </p:nvSpPr>
        <p:spPr>
          <a:xfrm rot="19963926">
            <a:off x="2539660" y="3682741"/>
            <a:ext cx="1189906" cy="341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Flèche : droite 21">
            <a:extLst>
              <a:ext uri="{FF2B5EF4-FFF2-40B4-BE49-F238E27FC236}">
                <a16:creationId xmlns:a16="http://schemas.microsoft.com/office/drawing/2014/main" id="{6723D02A-215B-4AE4-866E-0925F8596A08}"/>
              </a:ext>
            </a:extLst>
          </p:cNvPr>
          <p:cNvSpPr/>
          <p:nvPr/>
        </p:nvSpPr>
        <p:spPr>
          <a:xfrm>
            <a:off x="5848084" y="3404572"/>
            <a:ext cx="1164119" cy="30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9164C2A1-3193-C323-25A2-C3F24913C656}"/>
              </a:ext>
            </a:extLst>
          </p:cNvPr>
          <p:cNvSpPr txBox="1"/>
          <p:nvPr/>
        </p:nvSpPr>
        <p:spPr>
          <a:xfrm>
            <a:off x="538813" y="676507"/>
            <a:ext cx="2070015" cy="400110"/>
          </a:xfrm>
          <a:prstGeom prst="rect">
            <a:avLst/>
          </a:prstGeom>
          <a:noFill/>
        </p:spPr>
        <p:txBody>
          <a:bodyPr wrap="square" rtlCol="0">
            <a:spAutoFit/>
          </a:bodyPr>
          <a:lstStyle/>
          <a:p>
            <a:pPr algn="ctr"/>
            <a:r>
              <a:rPr lang="fr-FR" sz="2000" b="1" dirty="0">
                <a:solidFill>
                  <a:srgbClr val="7030A0"/>
                </a:solidFill>
              </a:rPr>
              <a:t>Inputs :</a:t>
            </a:r>
          </a:p>
        </p:txBody>
      </p:sp>
      <p:sp>
        <p:nvSpPr>
          <p:cNvPr id="3" name="ZoneTexte 2">
            <a:extLst>
              <a:ext uri="{FF2B5EF4-FFF2-40B4-BE49-F238E27FC236}">
                <a16:creationId xmlns:a16="http://schemas.microsoft.com/office/drawing/2014/main" id="{24EED92D-C168-B91E-8E63-369BA443CA8D}"/>
              </a:ext>
            </a:extLst>
          </p:cNvPr>
          <p:cNvSpPr txBox="1"/>
          <p:nvPr/>
        </p:nvSpPr>
        <p:spPr>
          <a:xfrm>
            <a:off x="6868632" y="674771"/>
            <a:ext cx="2070015" cy="400110"/>
          </a:xfrm>
          <a:prstGeom prst="rect">
            <a:avLst/>
          </a:prstGeom>
          <a:noFill/>
        </p:spPr>
        <p:txBody>
          <a:bodyPr wrap="square" rtlCol="0">
            <a:spAutoFit/>
          </a:bodyPr>
          <a:lstStyle/>
          <a:p>
            <a:pPr algn="ctr"/>
            <a:r>
              <a:rPr lang="fr-FR" sz="2000" b="1" dirty="0">
                <a:solidFill>
                  <a:srgbClr val="7030A0"/>
                </a:solidFill>
              </a:rPr>
              <a:t>Output :</a:t>
            </a:r>
          </a:p>
        </p:txBody>
      </p:sp>
      <p:sp>
        <p:nvSpPr>
          <p:cNvPr id="5" name="ZoneTexte 4">
            <a:extLst>
              <a:ext uri="{FF2B5EF4-FFF2-40B4-BE49-F238E27FC236}">
                <a16:creationId xmlns:a16="http://schemas.microsoft.com/office/drawing/2014/main" id="{44762C33-47AC-8C9D-7CF1-3FF267B2CC8B}"/>
              </a:ext>
            </a:extLst>
          </p:cNvPr>
          <p:cNvSpPr txBox="1"/>
          <p:nvPr/>
        </p:nvSpPr>
        <p:spPr>
          <a:xfrm>
            <a:off x="3559494" y="2738427"/>
            <a:ext cx="2750768" cy="338554"/>
          </a:xfrm>
          <a:prstGeom prst="rect">
            <a:avLst/>
          </a:prstGeom>
          <a:noFill/>
        </p:spPr>
        <p:txBody>
          <a:bodyPr wrap="square" rtlCol="0">
            <a:spAutoFit/>
          </a:bodyPr>
          <a:lstStyle/>
          <a:p>
            <a:pPr algn="ctr"/>
            <a:r>
              <a:rPr lang="fr-FR" sz="1600" b="1" dirty="0">
                <a:solidFill>
                  <a:srgbClr val="7030A0"/>
                </a:solidFill>
              </a:rPr>
              <a:t>Fuzzy </a:t>
            </a:r>
            <a:r>
              <a:rPr lang="fr-FR" sz="1600" b="1" dirty="0" err="1">
                <a:solidFill>
                  <a:srgbClr val="7030A0"/>
                </a:solidFill>
              </a:rPr>
              <a:t>decisions</a:t>
            </a:r>
            <a:r>
              <a:rPr lang="fr-FR" sz="1600" b="1" dirty="0">
                <a:solidFill>
                  <a:srgbClr val="7030A0"/>
                </a:solidFill>
              </a:rPr>
              <a:t> </a:t>
            </a:r>
            <a:r>
              <a:rPr lang="fr-FR" sz="1600" b="1" dirty="0" err="1">
                <a:solidFill>
                  <a:srgbClr val="7030A0"/>
                </a:solidFill>
              </a:rPr>
              <a:t>making</a:t>
            </a:r>
            <a:r>
              <a:rPr lang="fr-FR" sz="1600" b="1" dirty="0">
                <a:solidFill>
                  <a:srgbClr val="7030A0"/>
                </a:solidFill>
              </a:rPr>
              <a:t> :</a:t>
            </a:r>
          </a:p>
        </p:txBody>
      </p:sp>
    </p:spTree>
    <p:extLst>
      <p:ext uri="{BB962C8B-B14F-4D97-AF65-F5344CB8AC3E}">
        <p14:creationId xmlns:p14="http://schemas.microsoft.com/office/powerpoint/2010/main" val="31108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740503" y="29813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000" dirty="0">
              <a:solidFill>
                <a:schemeClr val="accent4"/>
              </a:solidFill>
            </a:endParaRPr>
          </a:p>
          <a:p>
            <a:pPr marL="0" lvl="0" indent="0" rtl="0">
              <a:spcBef>
                <a:spcPts val="0"/>
              </a:spcBef>
              <a:spcAft>
                <a:spcPts val="0"/>
              </a:spcAft>
              <a:buNone/>
            </a:pPr>
            <a:r>
              <a:rPr lang="fr-FR" dirty="0"/>
              <a:t>Fuzzification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3" name="Sous-titre 2">
            <a:extLst>
              <a:ext uri="{FF2B5EF4-FFF2-40B4-BE49-F238E27FC236}">
                <a16:creationId xmlns:a16="http://schemas.microsoft.com/office/drawing/2014/main" id="{82C39DD4-9547-4FEF-82ED-C8E38D538F62}"/>
              </a:ext>
            </a:extLst>
          </p:cNvPr>
          <p:cNvSpPr>
            <a:spLocks noGrp="1"/>
          </p:cNvSpPr>
          <p:nvPr>
            <p:ph type="subTitle" idx="1"/>
          </p:nvPr>
        </p:nvSpPr>
        <p:spPr>
          <a:xfrm>
            <a:off x="1440059" y="1660878"/>
            <a:ext cx="6964325" cy="784800"/>
          </a:xfrm>
        </p:spPr>
        <p:txBody>
          <a:bodyPr/>
          <a:lstStyle/>
          <a:p>
            <a:r>
              <a:rPr lang="en-US" sz="2400" dirty="0">
                <a:solidFill>
                  <a:schemeClr val="tx1"/>
                </a:solidFill>
              </a:rPr>
              <a:t>We divide the distance range from 0-10 m to three sub ranges, too close(too close), close, and far. </a:t>
            </a:r>
          </a:p>
          <a:p>
            <a:r>
              <a:rPr lang="en-US" sz="2400" dirty="0">
                <a:solidFill>
                  <a:schemeClr val="tx1"/>
                </a:solidFill>
              </a:rPr>
              <a:t>The inter-vehicle distance is classified as follows:</a:t>
            </a:r>
          </a:p>
          <a:p>
            <a:pPr>
              <a:lnSpc>
                <a:spcPct val="150000"/>
              </a:lnSpc>
              <a:buFont typeface="Wingdings" panose="05000000000000000000" pitchFamily="2" charset="2"/>
              <a:buChar char="v"/>
            </a:pPr>
            <a:r>
              <a:rPr lang="en-US" sz="2400" b="1" dirty="0">
                <a:solidFill>
                  <a:schemeClr val="accent6">
                    <a:lumMod val="50000"/>
                  </a:schemeClr>
                </a:solidFill>
              </a:rPr>
              <a:t> Very close distance (0-4 m), Triangular.</a:t>
            </a:r>
          </a:p>
          <a:p>
            <a:pPr>
              <a:lnSpc>
                <a:spcPct val="150000"/>
              </a:lnSpc>
              <a:buFont typeface="Wingdings" panose="05000000000000000000" pitchFamily="2" charset="2"/>
              <a:buChar char="v"/>
            </a:pPr>
            <a:r>
              <a:rPr lang="en-US" sz="2400" b="1" dirty="0">
                <a:solidFill>
                  <a:schemeClr val="accent6">
                    <a:lumMod val="50000"/>
                  </a:schemeClr>
                </a:solidFill>
              </a:rPr>
              <a:t>  Close distance (2-8 m), Trapezoidal. </a:t>
            </a:r>
          </a:p>
          <a:p>
            <a:pPr>
              <a:lnSpc>
                <a:spcPct val="150000"/>
              </a:lnSpc>
              <a:buFont typeface="Wingdings" panose="05000000000000000000" pitchFamily="2" charset="2"/>
              <a:buChar char="v"/>
            </a:pPr>
            <a:r>
              <a:rPr lang="en-US" sz="2400" b="1" dirty="0">
                <a:solidFill>
                  <a:schemeClr val="accent6">
                    <a:lumMod val="50000"/>
                  </a:schemeClr>
                </a:solidFill>
              </a:rPr>
              <a:t> Far distance (6-10 m), Triangular. </a:t>
            </a:r>
            <a:endParaRPr lang="fr-FR" sz="2400" b="1" dirty="0">
              <a:solidFill>
                <a:schemeClr val="accent6">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31984" y="4464725"/>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rPr>
              <a:t>Membership function of inter-vehicale distance</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pic>
        <p:nvPicPr>
          <p:cNvPr id="6" name="Image 5">
            <a:extLst>
              <a:ext uri="{FF2B5EF4-FFF2-40B4-BE49-F238E27FC236}">
                <a16:creationId xmlns:a16="http://schemas.microsoft.com/office/drawing/2014/main" id="{BDE8E8C6-A455-3706-1EC4-813BED051608}"/>
              </a:ext>
            </a:extLst>
          </p:cNvPr>
          <p:cNvPicPr>
            <a:picLocks noChangeAspect="1"/>
          </p:cNvPicPr>
          <p:nvPr/>
        </p:nvPicPr>
        <p:blipFill>
          <a:blip r:embed="rId3"/>
          <a:stretch>
            <a:fillRect/>
          </a:stretch>
        </p:blipFill>
        <p:spPr>
          <a:xfrm>
            <a:off x="677842" y="106466"/>
            <a:ext cx="7788315" cy="4435797"/>
          </a:xfrm>
          <a:prstGeom prst="rect">
            <a:avLst/>
          </a:prstGeom>
        </p:spPr>
      </p:pic>
    </p:spTree>
    <p:extLst>
      <p:ext uri="{BB962C8B-B14F-4D97-AF65-F5344CB8AC3E}">
        <p14:creationId xmlns:p14="http://schemas.microsoft.com/office/powerpoint/2010/main" val="297189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3" name="Sous-titre 2">
            <a:extLst>
              <a:ext uri="{FF2B5EF4-FFF2-40B4-BE49-F238E27FC236}">
                <a16:creationId xmlns:a16="http://schemas.microsoft.com/office/drawing/2014/main" id="{82C39DD4-9547-4FEF-82ED-C8E38D538F62}"/>
              </a:ext>
            </a:extLst>
          </p:cNvPr>
          <p:cNvSpPr>
            <a:spLocks noGrp="1"/>
          </p:cNvSpPr>
          <p:nvPr>
            <p:ph type="subTitle" idx="1"/>
          </p:nvPr>
        </p:nvSpPr>
        <p:spPr>
          <a:xfrm>
            <a:off x="1440059" y="1086721"/>
            <a:ext cx="6964325" cy="784800"/>
          </a:xfrm>
        </p:spPr>
        <p:txBody>
          <a:bodyPr/>
          <a:lstStyle/>
          <a:p>
            <a:r>
              <a:rPr lang="fr-FR" sz="2400" dirty="0">
                <a:solidFill>
                  <a:schemeClr val="tx1"/>
                </a:solidFill>
              </a:rPr>
              <a:t> We divide the vehicle speed from 0 to 25 m/s to 5 different ranges as follows: </a:t>
            </a:r>
          </a:p>
          <a:p>
            <a:pPr>
              <a:lnSpc>
                <a:spcPct val="150000"/>
              </a:lnSpc>
              <a:buFont typeface="Wingdings" panose="05000000000000000000" pitchFamily="2" charset="2"/>
              <a:buChar char="v"/>
            </a:pPr>
            <a:r>
              <a:rPr lang="fr-FR" sz="2400" dirty="0">
                <a:solidFill>
                  <a:srgbClr val="0070C0"/>
                </a:solidFill>
              </a:rPr>
              <a:t> </a:t>
            </a:r>
            <a:r>
              <a:rPr lang="fr-FR" sz="2400" b="1" dirty="0">
                <a:solidFill>
                  <a:srgbClr val="0070C0"/>
                </a:solidFill>
              </a:rPr>
              <a:t>Too slow (0-4 m/s), Trapezoidal. </a:t>
            </a:r>
          </a:p>
          <a:p>
            <a:pPr>
              <a:lnSpc>
                <a:spcPct val="150000"/>
              </a:lnSpc>
              <a:buFont typeface="Wingdings" panose="05000000000000000000" pitchFamily="2" charset="2"/>
              <a:buChar char="v"/>
            </a:pPr>
            <a:r>
              <a:rPr lang="fr-FR" sz="2400" b="1" dirty="0">
                <a:solidFill>
                  <a:srgbClr val="0070C0"/>
                </a:solidFill>
              </a:rPr>
              <a:t> Slow (2-9 m/s), Trapezoidal. </a:t>
            </a:r>
          </a:p>
          <a:p>
            <a:pPr>
              <a:lnSpc>
                <a:spcPct val="150000"/>
              </a:lnSpc>
              <a:buFont typeface="Wingdings" panose="05000000000000000000" pitchFamily="2" charset="2"/>
              <a:buChar char="v"/>
            </a:pPr>
            <a:r>
              <a:rPr lang="fr-FR" sz="2400" b="1" dirty="0">
                <a:solidFill>
                  <a:srgbClr val="0070C0"/>
                </a:solidFill>
              </a:rPr>
              <a:t> Optimum (7-15 m/s), Trapezoidal. </a:t>
            </a:r>
          </a:p>
          <a:p>
            <a:pPr>
              <a:lnSpc>
                <a:spcPct val="150000"/>
              </a:lnSpc>
              <a:buFont typeface="Wingdings" panose="05000000000000000000" pitchFamily="2" charset="2"/>
              <a:buChar char="v"/>
            </a:pPr>
            <a:r>
              <a:rPr lang="fr-FR" sz="2400" b="1" dirty="0">
                <a:solidFill>
                  <a:srgbClr val="0070C0"/>
                </a:solidFill>
              </a:rPr>
              <a:t> Fast (13-20 m/s), Trapezoidal. </a:t>
            </a:r>
          </a:p>
          <a:p>
            <a:pPr>
              <a:lnSpc>
                <a:spcPct val="150000"/>
              </a:lnSpc>
              <a:buFont typeface="Wingdings" panose="05000000000000000000" pitchFamily="2" charset="2"/>
              <a:buChar char="v"/>
            </a:pPr>
            <a:r>
              <a:rPr lang="fr-FR" sz="2400" b="1" dirty="0">
                <a:solidFill>
                  <a:srgbClr val="0070C0"/>
                </a:solidFill>
              </a:rPr>
              <a:t> Too Fast (18-25 m/s), Trapezoidal.</a:t>
            </a:r>
          </a:p>
        </p:txBody>
      </p:sp>
    </p:spTree>
    <p:extLst>
      <p:ext uri="{BB962C8B-B14F-4D97-AF65-F5344CB8AC3E}">
        <p14:creationId xmlns:p14="http://schemas.microsoft.com/office/powerpoint/2010/main" val="2124254494"/>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528</Words>
  <Application>Microsoft Office PowerPoint</Application>
  <PresentationFormat>Affichage à l'écran (16:9)</PresentationFormat>
  <Paragraphs>110</Paragraphs>
  <Slides>15</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Roboto Slab</vt:lpstr>
      <vt:lpstr>Wingdings</vt:lpstr>
      <vt:lpstr>Source Sans Pro</vt:lpstr>
      <vt:lpstr>Adobe Heiti Std R</vt:lpstr>
      <vt:lpstr>Arial</vt:lpstr>
      <vt:lpstr>Cordelia template</vt:lpstr>
      <vt:lpstr>Automatic Brake System using Fuzzy Logic  </vt:lpstr>
      <vt:lpstr>Overview</vt:lpstr>
      <vt:lpstr>Présentation PowerPoint</vt:lpstr>
      <vt:lpstr>Présentation PowerPoint</vt:lpstr>
      <vt:lpstr>INPUT-OUTPUT OF FUZZY LOGIC SYSTEM</vt:lpstr>
      <vt:lpstr>Présentation PowerPoint</vt:lpstr>
      <vt:lpstr> Fuzzification</vt:lpstr>
      <vt:lpstr>Présentation PowerPoint</vt:lpstr>
      <vt:lpstr>Présentation PowerPoint</vt:lpstr>
      <vt:lpstr>Présentation PowerPoint</vt:lpstr>
      <vt:lpstr>Présentation PowerPoint</vt:lpstr>
      <vt:lpstr>Présentation PowerPoint</vt:lpstr>
      <vt:lpstr>Présentation PowerPoint</vt:lpstr>
      <vt:lpstr> Defuzzification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Brake System using Fuzzy Logic</dc:title>
  <dc:creator>hamouda attia</dc:creator>
  <cp:lastModifiedBy>yassinemathlouthi</cp:lastModifiedBy>
  <cp:revision>6</cp:revision>
  <dcterms:modified xsi:type="dcterms:W3CDTF">2023-01-22T16:35:41Z</dcterms:modified>
</cp:coreProperties>
</file>